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Lst>
  <p:sldSz cx="10691813" cy="7559675"/>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1" userDrawn="1">
          <p15:clr>
            <a:srgbClr val="A4A3A4"/>
          </p15:clr>
        </p15:guide>
        <p15:guide id="2" pos="45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4F73"/>
    <a:srgbClr val="0101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125" d="100"/>
          <a:sy n="125" d="100"/>
        </p:scale>
        <p:origin x="450" y="114"/>
      </p:cViewPr>
      <p:guideLst>
        <p:guide orient="horz" pos="2381"/>
        <p:guide pos="450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1886" y="1237197"/>
            <a:ext cx="9088041" cy="2631887"/>
          </a:xfrm>
        </p:spPr>
        <p:txBody>
          <a:bodyPr anchor="b"/>
          <a:lstStyle>
            <a:lvl1pPr algn="ctr">
              <a:defRPr sz="6614"/>
            </a:lvl1pPr>
          </a:lstStyle>
          <a:p>
            <a:r>
              <a:rPr lang="en-US" smtClean="0"/>
              <a:t>Click to edit Master title style</a:t>
            </a:r>
            <a:endParaRPr lang="en-US" dirty="0"/>
          </a:p>
        </p:txBody>
      </p:sp>
      <p:sp>
        <p:nvSpPr>
          <p:cNvPr id="3" name="Subtitle 2"/>
          <p:cNvSpPr>
            <a:spLocks noGrp="1"/>
          </p:cNvSpPr>
          <p:nvPr>
            <p:ph type="subTitle" idx="1"/>
          </p:nvPr>
        </p:nvSpPr>
        <p:spPr>
          <a:xfrm>
            <a:off x="1336477" y="3970580"/>
            <a:ext cx="8018860" cy="1825171"/>
          </a:xfrm>
        </p:spPr>
        <p:txBody>
          <a:bodyPr/>
          <a:lstStyle>
            <a:lvl1pPr marL="0" indent="0" algn="ctr">
              <a:buNone/>
              <a:defRPr sz="2646"/>
            </a:lvl1pPr>
            <a:lvl2pPr marL="503972" indent="0" algn="ctr">
              <a:buNone/>
              <a:defRPr sz="2205"/>
            </a:lvl2pPr>
            <a:lvl3pPr marL="1007943" indent="0" algn="ctr">
              <a:buNone/>
              <a:defRPr sz="1984"/>
            </a:lvl3pPr>
            <a:lvl4pPr marL="1511915" indent="0" algn="ctr">
              <a:buNone/>
              <a:defRPr sz="1764"/>
            </a:lvl4pPr>
            <a:lvl5pPr marL="2015886" indent="0" algn="ctr">
              <a:buNone/>
              <a:defRPr sz="1764"/>
            </a:lvl5pPr>
            <a:lvl6pPr marL="2519858" indent="0" algn="ctr">
              <a:buNone/>
              <a:defRPr sz="1764"/>
            </a:lvl6pPr>
            <a:lvl7pPr marL="3023829" indent="0" algn="ctr">
              <a:buNone/>
              <a:defRPr sz="1764"/>
            </a:lvl7pPr>
            <a:lvl8pPr marL="3527801" indent="0" algn="ctr">
              <a:buNone/>
              <a:defRPr sz="1764"/>
            </a:lvl8pPr>
            <a:lvl9pPr marL="4031772" indent="0" algn="ctr">
              <a:buNone/>
              <a:defRPr sz="1764"/>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23/10/2016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606240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23/10/2016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25796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51329" y="402483"/>
            <a:ext cx="2305422" cy="640647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35063" y="402483"/>
            <a:ext cx="6782619" cy="64064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23/10/2016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18385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23/10/2016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0072118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9494" y="1884671"/>
            <a:ext cx="9221689" cy="3144614"/>
          </a:xfrm>
        </p:spPr>
        <p:txBody>
          <a:bodyPr anchor="b"/>
          <a:lstStyle>
            <a:lvl1pPr>
              <a:defRPr sz="6614"/>
            </a:lvl1pPr>
          </a:lstStyle>
          <a:p>
            <a:r>
              <a:rPr lang="en-US" smtClean="0"/>
              <a:t>Click to edit Master title style</a:t>
            </a:r>
            <a:endParaRPr lang="en-US" dirty="0"/>
          </a:p>
        </p:txBody>
      </p:sp>
      <p:sp>
        <p:nvSpPr>
          <p:cNvPr id="3" name="Text Placeholder 2"/>
          <p:cNvSpPr>
            <a:spLocks noGrp="1"/>
          </p:cNvSpPr>
          <p:nvPr>
            <p:ph type="body" idx="1"/>
          </p:nvPr>
        </p:nvSpPr>
        <p:spPr>
          <a:xfrm>
            <a:off x="729494" y="5059035"/>
            <a:ext cx="9221689" cy="1653678"/>
          </a:xfrm>
        </p:spPr>
        <p:txBody>
          <a:bodyPr/>
          <a:lstStyle>
            <a:lvl1pPr marL="0" indent="0">
              <a:buNone/>
              <a:defRPr sz="2646">
                <a:solidFill>
                  <a:schemeClr val="tx1"/>
                </a:solidFill>
              </a:defRPr>
            </a:lvl1pPr>
            <a:lvl2pPr marL="503972" indent="0">
              <a:buNone/>
              <a:defRPr sz="2205">
                <a:solidFill>
                  <a:schemeClr val="tx1">
                    <a:tint val="75000"/>
                  </a:schemeClr>
                </a:solidFill>
              </a:defRPr>
            </a:lvl2pPr>
            <a:lvl3pPr marL="1007943" indent="0">
              <a:buNone/>
              <a:defRPr sz="1984">
                <a:solidFill>
                  <a:schemeClr val="tx1">
                    <a:tint val="75000"/>
                  </a:schemeClr>
                </a:solidFill>
              </a:defRPr>
            </a:lvl3pPr>
            <a:lvl4pPr marL="1511915" indent="0">
              <a:buNone/>
              <a:defRPr sz="1764">
                <a:solidFill>
                  <a:schemeClr val="tx1">
                    <a:tint val="75000"/>
                  </a:schemeClr>
                </a:solidFill>
              </a:defRPr>
            </a:lvl4pPr>
            <a:lvl5pPr marL="2015886" indent="0">
              <a:buNone/>
              <a:defRPr sz="1764">
                <a:solidFill>
                  <a:schemeClr val="tx1">
                    <a:tint val="75000"/>
                  </a:schemeClr>
                </a:solidFill>
              </a:defRPr>
            </a:lvl5pPr>
            <a:lvl6pPr marL="2519858" indent="0">
              <a:buNone/>
              <a:defRPr sz="1764">
                <a:solidFill>
                  <a:schemeClr val="tx1">
                    <a:tint val="75000"/>
                  </a:schemeClr>
                </a:solidFill>
              </a:defRPr>
            </a:lvl6pPr>
            <a:lvl7pPr marL="3023829" indent="0">
              <a:buNone/>
              <a:defRPr sz="1764">
                <a:solidFill>
                  <a:schemeClr val="tx1">
                    <a:tint val="75000"/>
                  </a:schemeClr>
                </a:solidFill>
              </a:defRPr>
            </a:lvl7pPr>
            <a:lvl8pPr marL="3527801" indent="0">
              <a:buNone/>
              <a:defRPr sz="1764">
                <a:solidFill>
                  <a:schemeClr val="tx1">
                    <a:tint val="75000"/>
                  </a:schemeClr>
                </a:solidFill>
              </a:defRPr>
            </a:lvl8pPr>
            <a:lvl9pPr marL="4031772" indent="0">
              <a:buNone/>
              <a:defRPr sz="1764">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CD32EA7-90B0-4B2D-A059-490AB5B8EBA3}" type="datetimeFigureOut">
              <a:rPr lang="en-NZ" smtClean="0"/>
              <a:t>23/10/2016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53151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735062" y="2012414"/>
            <a:ext cx="4544021" cy="47965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412730" y="2012414"/>
            <a:ext cx="4544021" cy="47965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CD32EA7-90B0-4B2D-A059-490AB5B8EBA3}" type="datetimeFigureOut">
              <a:rPr lang="en-NZ" smtClean="0"/>
              <a:t>23/10/2016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2047715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6455" y="402484"/>
            <a:ext cx="9221689" cy="1461188"/>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736456" y="1853171"/>
            <a:ext cx="4523137"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smtClean="0"/>
              <a:t>Click to edit Master text styles</a:t>
            </a:r>
          </a:p>
        </p:txBody>
      </p:sp>
      <p:sp>
        <p:nvSpPr>
          <p:cNvPr id="4" name="Content Placeholder 3"/>
          <p:cNvSpPr>
            <a:spLocks noGrp="1"/>
          </p:cNvSpPr>
          <p:nvPr>
            <p:ph sz="half" idx="2"/>
          </p:nvPr>
        </p:nvSpPr>
        <p:spPr>
          <a:xfrm>
            <a:off x="736456" y="2761381"/>
            <a:ext cx="4523137" cy="40615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412731" y="1853171"/>
            <a:ext cx="4545413"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smtClean="0"/>
              <a:t>Click to edit Master text styles</a:t>
            </a:r>
          </a:p>
        </p:txBody>
      </p:sp>
      <p:sp>
        <p:nvSpPr>
          <p:cNvPr id="6" name="Content Placeholder 5"/>
          <p:cNvSpPr>
            <a:spLocks noGrp="1"/>
          </p:cNvSpPr>
          <p:nvPr>
            <p:ph sz="quarter" idx="4"/>
          </p:nvPr>
        </p:nvSpPr>
        <p:spPr>
          <a:xfrm>
            <a:off x="5412731" y="2761381"/>
            <a:ext cx="4545413" cy="40615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CD32EA7-90B0-4B2D-A059-490AB5B8EBA3}" type="datetimeFigureOut">
              <a:rPr lang="en-NZ" smtClean="0"/>
              <a:t>23/10/2016</a:t>
            </a:fld>
            <a:endParaRPr lang="en-NZ"/>
          </a:p>
        </p:txBody>
      </p:sp>
      <p:sp>
        <p:nvSpPr>
          <p:cNvPr id="8" name="Footer Placeholder 7"/>
          <p:cNvSpPr>
            <a:spLocks noGrp="1"/>
          </p:cNvSpPr>
          <p:nvPr>
            <p:ph type="ftr" sz="quarter" idx="11"/>
          </p:nvPr>
        </p:nvSpPr>
        <p:spPr/>
        <p:txBody>
          <a:bodyPr/>
          <a:lstStyle/>
          <a:p>
            <a:endParaRPr lang="en-NZ"/>
          </a:p>
        </p:txBody>
      </p:sp>
      <p:sp>
        <p:nvSpPr>
          <p:cNvPr id="9" name="Slide Number Placeholder 8"/>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120082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CD32EA7-90B0-4B2D-A059-490AB5B8EBA3}" type="datetimeFigureOut">
              <a:rPr lang="en-NZ" smtClean="0"/>
              <a:t>23/10/2016</a:t>
            </a:fld>
            <a:endParaRPr lang="en-NZ"/>
          </a:p>
        </p:txBody>
      </p:sp>
      <p:sp>
        <p:nvSpPr>
          <p:cNvPr id="4" name="Footer Placeholder 3"/>
          <p:cNvSpPr>
            <a:spLocks noGrp="1"/>
          </p:cNvSpPr>
          <p:nvPr>
            <p:ph type="ftr" sz="quarter" idx="11"/>
          </p:nvPr>
        </p:nvSpPr>
        <p:spPr/>
        <p:txBody>
          <a:bodyPr/>
          <a:lstStyle/>
          <a:p>
            <a:endParaRPr lang="en-NZ"/>
          </a:p>
        </p:txBody>
      </p:sp>
      <p:sp>
        <p:nvSpPr>
          <p:cNvPr id="5" name="Slide Number Placeholder 4"/>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77555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D32EA7-90B0-4B2D-A059-490AB5B8EBA3}" type="datetimeFigureOut">
              <a:rPr lang="en-NZ" smtClean="0"/>
              <a:t>23/10/2016</a:t>
            </a:fld>
            <a:endParaRPr lang="en-NZ"/>
          </a:p>
        </p:txBody>
      </p:sp>
      <p:sp>
        <p:nvSpPr>
          <p:cNvPr id="3" name="Footer Placeholder 2"/>
          <p:cNvSpPr>
            <a:spLocks noGrp="1"/>
          </p:cNvSpPr>
          <p:nvPr>
            <p:ph type="ftr" sz="quarter" idx="11"/>
          </p:nvPr>
        </p:nvSpPr>
        <p:spPr/>
        <p:txBody>
          <a:bodyPr/>
          <a:lstStyle/>
          <a:p>
            <a:endParaRPr lang="en-NZ"/>
          </a:p>
        </p:txBody>
      </p:sp>
      <p:sp>
        <p:nvSpPr>
          <p:cNvPr id="4" name="Slide Number Placeholder 3"/>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330345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n-US" smtClean="0"/>
              <a:t>Click to edit Master title style</a:t>
            </a:r>
            <a:endParaRPr lang="en-US" dirty="0"/>
          </a:p>
        </p:txBody>
      </p:sp>
      <p:sp>
        <p:nvSpPr>
          <p:cNvPr id="3" name="Content Placeholder 2"/>
          <p:cNvSpPr>
            <a:spLocks noGrp="1"/>
          </p:cNvSpPr>
          <p:nvPr>
            <p:ph idx="1"/>
          </p:nvPr>
        </p:nvSpPr>
        <p:spPr>
          <a:xfrm>
            <a:off x="4545413" y="1088455"/>
            <a:ext cx="5412730"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D32EA7-90B0-4B2D-A059-490AB5B8EBA3}" type="datetimeFigureOut">
              <a:rPr lang="en-NZ" smtClean="0"/>
              <a:t>23/10/2016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2088274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545413" y="1088455"/>
            <a:ext cx="5412730" cy="5372269"/>
          </a:xfrm>
        </p:spPr>
        <p:txBody>
          <a:bodyPr anchor="t"/>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smtClean="0"/>
              <a:t>Click icon to add picture</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D32EA7-90B0-4B2D-A059-490AB5B8EBA3}" type="datetimeFigureOut">
              <a:rPr lang="en-NZ" smtClean="0"/>
              <a:t>23/10/2016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264133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5062" y="402484"/>
            <a:ext cx="9221689" cy="146118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35062" y="2012414"/>
            <a:ext cx="9221689" cy="479654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35062" y="7006700"/>
            <a:ext cx="2405658" cy="402483"/>
          </a:xfrm>
          <a:prstGeom prst="rect">
            <a:avLst/>
          </a:prstGeom>
        </p:spPr>
        <p:txBody>
          <a:bodyPr vert="horz" lIns="91440" tIns="45720" rIns="91440" bIns="45720" rtlCol="0" anchor="ctr"/>
          <a:lstStyle>
            <a:lvl1pPr algn="l">
              <a:defRPr sz="1323">
                <a:solidFill>
                  <a:schemeClr val="tx1">
                    <a:tint val="75000"/>
                  </a:schemeClr>
                </a:solidFill>
              </a:defRPr>
            </a:lvl1pPr>
          </a:lstStyle>
          <a:p>
            <a:fld id="{1CD32EA7-90B0-4B2D-A059-490AB5B8EBA3}" type="datetimeFigureOut">
              <a:rPr lang="en-NZ" smtClean="0"/>
              <a:t>23/10/2016</a:t>
            </a:fld>
            <a:endParaRPr lang="en-NZ"/>
          </a:p>
        </p:txBody>
      </p:sp>
      <p:sp>
        <p:nvSpPr>
          <p:cNvPr id="5" name="Footer Placeholder 4"/>
          <p:cNvSpPr>
            <a:spLocks noGrp="1"/>
          </p:cNvSpPr>
          <p:nvPr>
            <p:ph type="ftr" sz="quarter" idx="3"/>
          </p:nvPr>
        </p:nvSpPr>
        <p:spPr>
          <a:xfrm>
            <a:off x="3541663" y="7006700"/>
            <a:ext cx="3608487" cy="402483"/>
          </a:xfrm>
          <a:prstGeom prst="rect">
            <a:avLst/>
          </a:prstGeom>
        </p:spPr>
        <p:txBody>
          <a:bodyPr vert="horz" lIns="91440" tIns="45720" rIns="91440" bIns="45720" rtlCol="0" anchor="ctr"/>
          <a:lstStyle>
            <a:lvl1pPr algn="ctr">
              <a:defRPr sz="1323">
                <a:solidFill>
                  <a:schemeClr val="tx1">
                    <a:tint val="75000"/>
                  </a:schemeClr>
                </a:solidFill>
              </a:defRPr>
            </a:lvl1pPr>
          </a:lstStyle>
          <a:p>
            <a:endParaRPr lang="en-NZ"/>
          </a:p>
        </p:txBody>
      </p:sp>
      <p:sp>
        <p:nvSpPr>
          <p:cNvPr id="6" name="Slide Number Placeholder 5"/>
          <p:cNvSpPr>
            <a:spLocks noGrp="1"/>
          </p:cNvSpPr>
          <p:nvPr>
            <p:ph type="sldNum" sz="quarter" idx="4"/>
          </p:nvPr>
        </p:nvSpPr>
        <p:spPr>
          <a:xfrm>
            <a:off x="7551093" y="7006700"/>
            <a:ext cx="2405658" cy="402483"/>
          </a:xfrm>
          <a:prstGeom prst="rect">
            <a:avLst/>
          </a:prstGeom>
        </p:spPr>
        <p:txBody>
          <a:bodyPr vert="horz" lIns="91440" tIns="45720" rIns="91440" bIns="45720" rtlCol="0" anchor="ctr"/>
          <a:lstStyle>
            <a:lvl1pPr algn="r">
              <a:defRPr sz="1323">
                <a:solidFill>
                  <a:schemeClr val="tx1">
                    <a:tint val="75000"/>
                  </a:schemeClr>
                </a:solidFill>
              </a:defRPr>
            </a:lvl1pPr>
          </a:lstStyle>
          <a:p>
            <a:fld id="{5B26290C-9D03-466B-A5A4-829A47952B35}" type="slidenum">
              <a:rPr lang="en-NZ" smtClean="0"/>
              <a:t>‹#›</a:t>
            </a:fld>
            <a:endParaRPr lang="en-NZ"/>
          </a:p>
        </p:txBody>
      </p:sp>
    </p:spTree>
    <p:extLst>
      <p:ext uri="{BB962C8B-B14F-4D97-AF65-F5344CB8AC3E}">
        <p14:creationId xmlns:p14="http://schemas.microsoft.com/office/powerpoint/2010/main" val="36362172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007943" rtl="0" eaLnBrk="1" latinLnBrk="0" hangingPunct="1">
        <a:lnSpc>
          <a:spcPct val="90000"/>
        </a:lnSpc>
        <a:spcBef>
          <a:spcPct val="0"/>
        </a:spcBef>
        <a:buNone/>
        <a:defRPr sz="4850" kern="1200">
          <a:solidFill>
            <a:schemeClr val="tx1"/>
          </a:solidFill>
          <a:latin typeface="+mj-lt"/>
          <a:ea typeface="+mj-ea"/>
          <a:cs typeface="+mj-cs"/>
        </a:defRPr>
      </a:lvl1pPr>
    </p:titleStyle>
    <p:bodyStyle>
      <a:lvl1pPr marL="251986" indent="-251986" algn="l" defTabSz="1007943" rtl="0" eaLnBrk="1" latinLnBrk="0" hangingPunct="1">
        <a:lnSpc>
          <a:spcPct val="90000"/>
        </a:lnSpc>
        <a:spcBef>
          <a:spcPts val="1102"/>
        </a:spcBef>
        <a:buFont typeface="Arial" panose="020B0604020202020204" pitchFamily="34" charset="0"/>
        <a:buChar char="•"/>
        <a:defRPr sz="3086" kern="1200">
          <a:solidFill>
            <a:schemeClr val="tx1"/>
          </a:solidFill>
          <a:latin typeface="+mn-lt"/>
          <a:ea typeface="+mn-ea"/>
          <a:cs typeface="+mn-cs"/>
        </a:defRPr>
      </a:lvl1pPr>
      <a:lvl2pPr marL="755957" indent="-251986" algn="l" defTabSz="1007943" rtl="0" eaLnBrk="1" latinLnBrk="0" hangingPunct="1">
        <a:lnSpc>
          <a:spcPct val="90000"/>
        </a:lnSpc>
        <a:spcBef>
          <a:spcPts val="551"/>
        </a:spcBef>
        <a:buFont typeface="Arial" panose="020B0604020202020204" pitchFamily="34" charset="0"/>
        <a:buChar char="•"/>
        <a:defRPr sz="2646" kern="1200">
          <a:solidFill>
            <a:schemeClr val="tx1"/>
          </a:solidFill>
          <a:latin typeface="+mn-lt"/>
          <a:ea typeface="+mn-ea"/>
          <a:cs typeface="+mn-cs"/>
        </a:defRPr>
      </a:lvl2pPr>
      <a:lvl3pPr marL="1259929" indent="-251986" algn="l" defTabSz="1007943" rtl="0" eaLnBrk="1" latinLnBrk="0" hangingPunct="1">
        <a:lnSpc>
          <a:spcPct val="90000"/>
        </a:lnSpc>
        <a:spcBef>
          <a:spcPts val="551"/>
        </a:spcBef>
        <a:buFont typeface="Arial" panose="020B0604020202020204" pitchFamily="34" charset="0"/>
        <a:buChar char="•"/>
        <a:defRPr sz="2205" kern="1200">
          <a:solidFill>
            <a:schemeClr val="tx1"/>
          </a:solidFill>
          <a:latin typeface="+mn-lt"/>
          <a:ea typeface="+mn-ea"/>
          <a:cs typeface="+mn-cs"/>
        </a:defRPr>
      </a:lvl3pPr>
      <a:lvl4pPr marL="1763900"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4pPr>
      <a:lvl5pPr marL="2267872"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443287"/>
            <a:ext cx="10691813" cy="7116388"/>
          </a:xfrm>
          <a:prstGeom prst="rect">
            <a:avLst/>
          </a:prstGeom>
        </p:spPr>
      </p:pic>
      <p:sp>
        <p:nvSpPr>
          <p:cNvPr id="5" name="Rectangle 4"/>
          <p:cNvSpPr/>
          <p:nvPr/>
        </p:nvSpPr>
        <p:spPr>
          <a:xfrm>
            <a:off x="0" y="0"/>
            <a:ext cx="10691813" cy="443287"/>
          </a:xfrm>
          <a:prstGeom prst="rect">
            <a:avLst/>
          </a:prstGeom>
          <a:solidFill>
            <a:srgbClr val="010101"/>
          </a:solidFill>
          <a:ln>
            <a:solidFill>
              <a:srgbClr val="010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cxnSp>
        <p:nvCxnSpPr>
          <p:cNvPr id="7" name="Straight Connector 6"/>
          <p:cNvCxnSpPr/>
          <p:nvPr/>
        </p:nvCxnSpPr>
        <p:spPr>
          <a:xfrm>
            <a:off x="3578067" y="0"/>
            <a:ext cx="0" cy="4572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7145180" y="-5715"/>
            <a:ext cx="0" cy="4572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3578067" y="7503319"/>
            <a:ext cx="0" cy="5635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7145180" y="7531497"/>
            <a:ext cx="715" cy="28178"/>
          </a:xfrm>
          <a:prstGeom prst="line">
            <a:avLst/>
          </a:prstGeom>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12550" y="126573"/>
            <a:ext cx="2963920" cy="1289387"/>
            <a:chOff x="312550" y="126573"/>
            <a:chExt cx="2963920" cy="1289387"/>
          </a:xfrm>
        </p:grpSpPr>
        <p:sp>
          <p:nvSpPr>
            <p:cNvPr id="19" name="Rounded Rectangle 18"/>
            <p:cNvSpPr/>
            <p:nvPr/>
          </p:nvSpPr>
          <p:spPr>
            <a:xfrm>
              <a:off x="312550" y="190500"/>
              <a:ext cx="2963920" cy="1225460"/>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16" name="TextBox 15"/>
            <p:cNvSpPr txBox="1"/>
            <p:nvPr/>
          </p:nvSpPr>
          <p:spPr>
            <a:xfrm>
              <a:off x="312550" y="126573"/>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Project</a:t>
              </a:r>
              <a:endParaRPr lang="en-NZ" sz="2000" dirty="0">
                <a:solidFill>
                  <a:schemeClr val="bg1"/>
                </a:solidFill>
                <a:latin typeface="Trebuchet MS" panose="020B0603020202020204" pitchFamily="34" charset="0"/>
              </a:endParaRPr>
            </a:p>
          </p:txBody>
        </p:sp>
        <p:sp>
          <p:nvSpPr>
            <p:cNvPr id="18" name="TextBox 17"/>
            <p:cNvSpPr txBox="1"/>
            <p:nvPr/>
          </p:nvSpPr>
          <p:spPr>
            <a:xfrm>
              <a:off x="312550" y="507214"/>
              <a:ext cx="2963920" cy="769441"/>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 smart energy monitor that we have created is a proof of concept prototype for a system to measure the energy usage of a household appliance in New Zealand.</a:t>
              </a:r>
            </a:p>
          </p:txBody>
        </p:sp>
      </p:grpSp>
      <p:grpSp>
        <p:nvGrpSpPr>
          <p:cNvPr id="21" name="Group 20"/>
          <p:cNvGrpSpPr/>
          <p:nvPr/>
        </p:nvGrpSpPr>
        <p:grpSpPr>
          <a:xfrm>
            <a:off x="312550" y="1593369"/>
            <a:ext cx="2963920" cy="3591027"/>
            <a:chOff x="312550" y="150699"/>
            <a:chExt cx="2963920" cy="3591027"/>
          </a:xfrm>
        </p:grpSpPr>
        <p:sp>
          <p:nvSpPr>
            <p:cNvPr id="22" name="Rounded Rectangle 21"/>
            <p:cNvSpPr/>
            <p:nvPr/>
          </p:nvSpPr>
          <p:spPr>
            <a:xfrm>
              <a:off x="312550" y="190500"/>
              <a:ext cx="2963920" cy="3551226"/>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3" name="TextBox 22"/>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Basic System</a:t>
              </a:r>
              <a:endParaRPr lang="en-NZ" sz="2000" dirty="0">
                <a:solidFill>
                  <a:schemeClr val="bg1"/>
                </a:solidFill>
                <a:latin typeface="Trebuchet MS" panose="020B0603020202020204" pitchFamily="34" charset="0"/>
              </a:endParaRPr>
            </a:p>
          </p:txBody>
        </p:sp>
        <p:sp>
          <p:nvSpPr>
            <p:cNvPr id="24" name="TextBox 23"/>
            <p:cNvSpPr txBox="1"/>
            <p:nvPr/>
          </p:nvSpPr>
          <p:spPr>
            <a:xfrm>
              <a:off x="312550" y="523711"/>
              <a:ext cx="2963920" cy="2970044"/>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Our system measures the voltage and current across a load through an analogue circuit. This analogue circuit includes a current shunt resistor as well as signal conditioning to provide measurable voltages from the AC input.</a:t>
              </a:r>
            </a:p>
            <a:p>
              <a:pPr algn="just"/>
              <a:r>
                <a:rPr lang="en-NZ" sz="1100" dirty="0" smtClean="0">
                  <a:solidFill>
                    <a:schemeClr val="bg1"/>
                  </a:solidFill>
                  <a:latin typeface="Trebuchet MS" panose="020B0603020202020204" pitchFamily="34" charset="0"/>
                </a:rPr>
                <a:t>These voltage signals are measured by a microcontroller based digital processing system via ADC. From the input signals, rms voltage, peak current, and average power are calculated. The calculated values are transmitted to a CPLD via radio frequency UART.</a:t>
              </a:r>
            </a:p>
            <a:p>
              <a:pPr algn="just"/>
              <a:r>
                <a:rPr lang="en-NZ" sz="1100" dirty="0" smtClean="0">
                  <a:solidFill>
                    <a:schemeClr val="bg1"/>
                  </a:solidFill>
                  <a:latin typeface="Trebuchet MS" panose="020B0603020202020204" pitchFamily="34" charset="0"/>
                </a:rPr>
                <a:t>The CPLD based digital display system receives the transmitted </a:t>
              </a:r>
              <a:r>
                <a:rPr lang="en-NZ" sz="1100" dirty="0" smtClean="0">
                  <a:solidFill>
                    <a:schemeClr val="bg1"/>
                  </a:solidFill>
                  <a:latin typeface="Trebuchet MS" panose="020B0603020202020204" pitchFamily="34" charset="0"/>
                </a:rPr>
                <a:t>calculated </a:t>
              </a:r>
              <a:r>
                <a:rPr lang="en-NZ" sz="1100" dirty="0" smtClean="0">
                  <a:solidFill>
                    <a:schemeClr val="bg1"/>
                  </a:solidFill>
                  <a:latin typeface="Trebuchet MS" panose="020B0603020202020204" pitchFamily="34" charset="0"/>
                </a:rPr>
                <a:t>values.</a:t>
              </a:r>
              <a:r>
                <a:rPr lang="en-NZ" sz="1100" dirty="0">
                  <a:solidFill>
                    <a:schemeClr val="bg1"/>
                  </a:solidFill>
                  <a:latin typeface="Trebuchet MS" panose="020B0603020202020204" pitchFamily="34" charset="0"/>
                </a:rPr>
                <a:t> </a:t>
              </a:r>
              <a:r>
                <a:rPr lang="en-NZ" sz="1100" dirty="0" smtClean="0">
                  <a:solidFill>
                    <a:schemeClr val="bg1"/>
                  </a:solidFill>
                  <a:latin typeface="Trebuchet MS" panose="020B0603020202020204" pitchFamily="34" charset="0"/>
                </a:rPr>
                <a:t>The values are displayed on a seven segment display with the appropriate unit.</a:t>
              </a:r>
            </a:p>
          </p:txBody>
        </p:sp>
      </p:grpSp>
      <p:grpSp>
        <p:nvGrpSpPr>
          <p:cNvPr id="25" name="Group 24"/>
          <p:cNvGrpSpPr/>
          <p:nvPr/>
        </p:nvGrpSpPr>
        <p:grpSpPr>
          <a:xfrm>
            <a:off x="312550" y="5423691"/>
            <a:ext cx="2963920" cy="1539170"/>
            <a:chOff x="312550" y="149988"/>
            <a:chExt cx="2963920" cy="1539170"/>
          </a:xfrm>
        </p:grpSpPr>
        <p:sp>
          <p:nvSpPr>
            <p:cNvPr id="26" name="Rounded Rectangle 25"/>
            <p:cNvSpPr/>
            <p:nvPr/>
          </p:nvSpPr>
          <p:spPr>
            <a:xfrm>
              <a:off x="312550" y="190499"/>
              <a:ext cx="2963920" cy="1498659"/>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7" name="TextBox 26"/>
            <p:cNvSpPr txBox="1"/>
            <p:nvPr/>
          </p:nvSpPr>
          <p:spPr>
            <a:xfrm>
              <a:off x="358140" y="149988"/>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Specifications</a:t>
              </a:r>
              <a:endParaRPr lang="en-NZ" sz="2000" dirty="0">
                <a:solidFill>
                  <a:schemeClr val="bg1"/>
                </a:solidFill>
                <a:latin typeface="Trebuchet MS" panose="020B0603020202020204" pitchFamily="34" charset="0"/>
              </a:endParaRPr>
            </a:p>
          </p:txBody>
        </p:sp>
        <p:sp>
          <p:nvSpPr>
            <p:cNvPr id="28" name="TextBox 27"/>
            <p:cNvSpPr txBox="1"/>
            <p:nvPr/>
          </p:nvSpPr>
          <p:spPr>
            <a:xfrm>
              <a:off x="312550" y="507214"/>
              <a:ext cx="2963920" cy="1107996"/>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 proof of concept prototype that we created is able to work with the following specifications: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Voltage: 12 to 14 V</a:t>
              </a:r>
              <a:r>
                <a:rPr lang="en-NZ" sz="1100" baseline="-25000" dirty="0" smtClean="0">
                  <a:solidFill>
                    <a:schemeClr val="bg1"/>
                  </a:solidFill>
                  <a:latin typeface="Trebuchet MS" panose="020B0603020202020204" pitchFamily="34" charset="0"/>
                </a:rPr>
                <a:t>rms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Frequency: 500 Hz ± 10%</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Maximum Load: 8.5 VA</a:t>
              </a:r>
            </a:p>
          </p:txBody>
        </p:sp>
      </p:grpSp>
      <p:grpSp>
        <p:nvGrpSpPr>
          <p:cNvPr id="29" name="Group 28"/>
          <p:cNvGrpSpPr/>
          <p:nvPr/>
        </p:nvGrpSpPr>
        <p:grpSpPr>
          <a:xfrm>
            <a:off x="3929041" y="155097"/>
            <a:ext cx="2963920" cy="3510892"/>
            <a:chOff x="312550" y="150699"/>
            <a:chExt cx="2963920" cy="3510892"/>
          </a:xfrm>
        </p:grpSpPr>
        <p:sp>
          <p:nvSpPr>
            <p:cNvPr id="30" name="Rounded Rectangle 29"/>
            <p:cNvSpPr/>
            <p:nvPr/>
          </p:nvSpPr>
          <p:spPr>
            <a:xfrm>
              <a:off x="312550" y="190500"/>
              <a:ext cx="2963920" cy="3471091"/>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31" name="TextBox 30"/>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Smart Energy</a:t>
              </a:r>
              <a:endParaRPr lang="en-NZ" sz="2000" dirty="0">
                <a:solidFill>
                  <a:schemeClr val="bg1"/>
                </a:solidFill>
                <a:latin typeface="Trebuchet MS" panose="020B0603020202020204" pitchFamily="34" charset="0"/>
              </a:endParaRPr>
            </a:p>
          </p:txBody>
        </p:sp>
        <p:sp>
          <p:nvSpPr>
            <p:cNvPr id="32" name="TextBox 31"/>
            <p:cNvSpPr txBox="1"/>
            <p:nvPr/>
          </p:nvSpPr>
          <p:spPr>
            <a:xfrm>
              <a:off x="312550" y="523711"/>
              <a:ext cx="2963920" cy="2970044"/>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To improve convenience and accessibility, we decided to implement a smart energy interface. </a:t>
              </a:r>
            </a:p>
            <a:p>
              <a:pPr algn="just"/>
              <a:r>
                <a:rPr lang="en-NZ" sz="1100" dirty="0" smtClean="0">
                  <a:solidFill>
                    <a:schemeClr val="bg1"/>
                  </a:solidFill>
                  <a:latin typeface="Trebuchet MS" panose="020B0603020202020204" pitchFamily="34" charset="0"/>
                </a:rPr>
                <a:t>The CPLD is able to send the calculated values to a personal computer via RS232 serial </a:t>
              </a:r>
              <a:r>
                <a:rPr lang="en-NZ" sz="1100" dirty="0" smtClean="0">
                  <a:solidFill>
                    <a:schemeClr val="bg1"/>
                  </a:solidFill>
                  <a:latin typeface="Trebuchet MS" panose="020B0603020202020204" pitchFamily="34" charset="0"/>
                </a:rPr>
                <a:t>communication. </a:t>
              </a:r>
              <a:r>
                <a:rPr lang="en-NZ" sz="1100" dirty="0" smtClean="0">
                  <a:solidFill>
                    <a:schemeClr val="bg1"/>
                  </a:solidFill>
                  <a:latin typeface="Trebuchet MS" panose="020B0603020202020204" pitchFamily="34" charset="0"/>
                </a:rPr>
                <a:t>The data values are processed locally by a Python script and displayed as a real time graph. This would help an everyday user to track, log, and analyse the energy usage for that appliance. </a:t>
              </a:r>
            </a:p>
            <a:p>
              <a:pPr algn="just"/>
              <a:r>
                <a:rPr lang="en-NZ" sz="1100" dirty="0" smtClean="0">
                  <a:solidFill>
                    <a:schemeClr val="bg1"/>
                  </a:solidFill>
                  <a:latin typeface="Trebuchet MS" panose="020B0603020202020204" pitchFamily="34" charset="0"/>
                </a:rPr>
                <a:t>Furthermore, we implemented a Firebase real time database which the Python script uploads the data to. This is accessed by an Android application, allowing consumers to view real time data and graphing on their smartphone, over the internet.</a:t>
              </a:r>
            </a:p>
          </p:txBody>
        </p:sp>
      </p:grpSp>
      <p:grpSp>
        <p:nvGrpSpPr>
          <p:cNvPr id="53" name="Group 52"/>
          <p:cNvGrpSpPr/>
          <p:nvPr/>
        </p:nvGrpSpPr>
        <p:grpSpPr>
          <a:xfrm>
            <a:off x="4399781" y="3857512"/>
            <a:ext cx="2022438" cy="3421319"/>
            <a:chOff x="4399781" y="3857512"/>
            <a:chExt cx="2022438" cy="3421319"/>
          </a:xfrm>
        </p:grpSpPr>
        <p:sp>
          <p:nvSpPr>
            <p:cNvPr id="34" name="Rounded Rectangle 33"/>
            <p:cNvSpPr/>
            <p:nvPr/>
          </p:nvSpPr>
          <p:spPr>
            <a:xfrm>
              <a:off x="4399782" y="4600820"/>
              <a:ext cx="2022437" cy="435584"/>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NZ" sz="2000" dirty="0" smtClean="0">
                  <a:latin typeface="Trebuchet MS" panose="020B0603020202020204" pitchFamily="34" charset="0"/>
                </a:rPr>
                <a:t>CPLD</a:t>
              </a:r>
              <a:endParaRPr lang="en-NZ" sz="2000" dirty="0">
                <a:latin typeface="Trebuchet MS" panose="020B0603020202020204" pitchFamily="34" charset="0"/>
              </a:endParaRPr>
            </a:p>
          </p:txBody>
        </p:sp>
        <p:sp>
          <p:nvSpPr>
            <p:cNvPr id="35" name="Rounded Rectangle 34"/>
            <p:cNvSpPr/>
            <p:nvPr/>
          </p:nvSpPr>
          <p:spPr>
            <a:xfrm>
              <a:off x="4399782" y="5349958"/>
              <a:ext cx="2022437" cy="435584"/>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NZ" sz="2000" dirty="0" smtClean="0">
                  <a:latin typeface="Trebuchet MS" panose="020B0603020202020204" pitchFamily="34" charset="0"/>
                </a:rPr>
                <a:t>Computer</a:t>
              </a:r>
              <a:endParaRPr lang="en-NZ" sz="2000" dirty="0">
                <a:latin typeface="Trebuchet MS" panose="020B0603020202020204" pitchFamily="34" charset="0"/>
              </a:endParaRPr>
            </a:p>
          </p:txBody>
        </p:sp>
        <p:sp>
          <p:nvSpPr>
            <p:cNvPr id="36" name="Rounded Rectangle 35"/>
            <p:cNvSpPr/>
            <p:nvPr/>
          </p:nvSpPr>
          <p:spPr>
            <a:xfrm>
              <a:off x="4399782" y="6093266"/>
              <a:ext cx="2022437" cy="43558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NZ" sz="2000" dirty="0" smtClean="0">
                  <a:latin typeface="Trebuchet MS" panose="020B0603020202020204" pitchFamily="34" charset="0"/>
                </a:rPr>
                <a:t>Firebase</a:t>
              </a:r>
              <a:endParaRPr lang="en-NZ" sz="2000" dirty="0">
                <a:latin typeface="Trebuchet MS" panose="020B0603020202020204" pitchFamily="34" charset="0"/>
              </a:endParaRPr>
            </a:p>
          </p:txBody>
        </p:sp>
        <p:sp>
          <p:nvSpPr>
            <p:cNvPr id="37" name="Rounded Rectangle 36"/>
            <p:cNvSpPr/>
            <p:nvPr/>
          </p:nvSpPr>
          <p:spPr>
            <a:xfrm>
              <a:off x="4399781" y="6843247"/>
              <a:ext cx="2022437" cy="435584"/>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NZ" sz="2000" dirty="0" smtClean="0">
                  <a:latin typeface="Trebuchet MS" panose="020B0603020202020204" pitchFamily="34" charset="0"/>
                </a:rPr>
                <a:t>Android App</a:t>
              </a:r>
              <a:endParaRPr lang="en-NZ" sz="2000" dirty="0">
                <a:latin typeface="Trebuchet MS" panose="020B0603020202020204" pitchFamily="34" charset="0"/>
              </a:endParaRPr>
            </a:p>
          </p:txBody>
        </p:sp>
        <p:sp>
          <p:nvSpPr>
            <p:cNvPr id="40" name="Down Arrow 39"/>
            <p:cNvSpPr/>
            <p:nvPr/>
          </p:nvSpPr>
          <p:spPr>
            <a:xfrm>
              <a:off x="5181889" y="4360439"/>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2" name="Rounded Rectangle 41"/>
            <p:cNvSpPr/>
            <p:nvPr/>
          </p:nvSpPr>
          <p:spPr>
            <a:xfrm>
              <a:off x="4399782" y="3857512"/>
              <a:ext cx="2022437" cy="43558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NZ" sz="2000" dirty="0" smtClean="0">
                  <a:latin typeface="Trebuchet MS" panose="020B0603020202020204" pitchFamily="34" charset="0"/>
                </a:rPr>
                <a:t>Microcontroller</a:t>
              </a:r>
              <a:endParaRPr lang="en-NZ" sz="2000" dirty="0">
                <a:latin typeface="Trebuchet MS" panose="020B0603020202020204" pitchFamily="34" charset="0"/>
              </a:endParaRPr>
            </a:p>
          </p:txBody>
        </p:sp>
        <p:sp>
          <p:nvSpPr>
            <p:cNvPr id="43" name="Down Arrow 42"/>
            <p:cNvSpPr/>
            <p:nvPr/>
          </p:nvSpPr>
          <p:spPr>
            <a:xfrm>
              <a:off x="5181889" y="5096915"/>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4" name="Down Arrow 43"/>
            <p:cNvSpPr/>
            <p:nvPr/>
          </p:nvSpPr>
          <p:spPr>
            <a:xfrm>
              <a:off x="5181889" y="5846895"/>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5" name="Down Arrow 44"/>
            <p:cNvSpPr/>
            <p:nvPr/>
          </p:nvSpPr>
          <p:spPr>
            <a:xfrm>
              <a:off x="5181889" y="6600322"/>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grpSp>
      <p:grpSp>
        <p:nvGrpSpPr>
          <p:cNvPr id="46" name="Group 45"/>
          <p:cNvGrpSpPr/>
          <p:nvPr/>
        </p:nvGrpSpPr>
        <p:grpSpPr>
          <a:xfrm>
            <a:off x="7452490" y="145111"/>
            <a:ext cx="2963920" cy="6559321"/>
            <a:chOff x="312550" y="150699"/>
            <a:chExt cx="2963920" cy="6559321"/>
          </a:xfrm>
        </p:grpSpPr>
        <p:sp>
          <p:nvSpPr>
            <p:cNvPr id="47" name="Rounded Rectangle 46"/>
            <p:cNvSpPr/>
            <p:nvPr/>
          </p:nvSpPr>
          <p:spPr>
            <a:xfrm>
              <a:off x="312550" y="190500"/>
              <a:ext cx="2963920" cy="6377354"/>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48" name="TextBox 47"/>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Design Highlights</a:t>
              </a:r>
              <a:endParaRPr lang="en-NZ" sz="2000" dirty="0">
                <a:solidFill>
                  <a:schemeClr val="bg1"/>
                </a:solidFill>
                <a:latin typeface="Trebuchet MS" panose="020B0603020202020204" pitchFamily="34" charset="0"/>
              </a:endParaRPr>
            </a:p>
          </p:txBody>
        </p:sp>
        <p:sp>
          <p:nvSpPr>
            <p:cNvPr id="49" name="TextBox 48"/>
            <p:cNvSpPr txBox="1"/>
            <p:nvPr/>
          </p:nvSpPr>
          <p:spPr>
            <a:xfrm>
              <a:off x="312550" y="523711"/>
              <a:ext cx="2963920" cy="6186309"/>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There are a number of highlights in the design choices for our smart energy monitor. These include: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Multiple amplifier circuits for the current sensing design. A</a:t>
              </a:r>
              <a:r>
                <a:rPr lang="en-US" sz="1100" dirty="0" smtClean="0">
                  <a:solidFill>
                    <a:schemeClr val="bg1"/>
                  </a:solidFill>
                  <a:latin typeface="Trebuchet MS" panose="020B0603020202020204" pitchFamily="34" charset="0"/>
                </a:rPr>
                <a:t>t</a:t>
              </a:r>
              <a:r>
                <a:rPr lang="en-US" sz="1100" dirty="0">
                  <a:solidFill>
                    <a:schemeClr val="bg1"/>
                  </a:solidFill>
                  <a:latin typeface="Trebuchet MS" panose="020B0603020202020204" pitchFamily="34" charset="0"/>
                </a:rPr>
                <a:t> </a:t>
              </a:r>
              <a:r>
                <a:rPr lang="en-US" sz="1100" dirty="0" smtClean="0">
                  <a:solidFill>
                    <a:schemeClr val="bg1"/>
                  </a:solidFill>
                  <a:latin typeface="Trebuchet MS" panose="020B0603020202020204" pitchFamily="34" charset="0"/>
                </a:rPr>
                <a:t>low loads the output from the recommended amplifier is relatively small, so the output signal was greatly affected by small amounts of noise. </a:t>
              </a:r>
              <a:r>
                <a:rPr lang="en-NZ" sz="1100" dirty="0" smtClean="0">
                  <a:solidFill>
                    <a:schemeClr val="bg1"/>
                  </a:solidFill>
                  <a:latin typeface="Trebuchet MS" panose="020B0603020202020204" pitchFamily="34" charset="0"/>
                </a:rPr>
                <a:t>Therefore we added an additional high gain amplifier in order to provide a larger output signal and increase accuracy at low loads. The high gain amplifier is only used at low loads because it begins to clip at higher loads.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External interrupt triggered by zero crossing detector. This enabled the microcontroller C software to start ADC readings at the rising zero crossing of the voltage sine wave, thus increasing accuracy when calculating rms and average values.</a:t>
              </a:r>
            </a:p>
            <a:p>
              <a:pPr marL="171450" indent="-171450" algn="just">
                <a:buFont typeface="Arial" panose="020B0604020202020204" pitchFamily="34" charset="0"/>
                <a:buChar char="•"/>
              </a:pPr>
              <a:r>
                <a:rPr lang="en-US" sz="1100" dirty="0" smtClean="0">
                  <a:solidFill>
                    <a:schemeClr val="bg1"/>
                  </a:solidFill>
                  <a:latin typeface="Trebuchet MS" panose="020B0603020202020204" pitchFamily="34" charset="0"/>
                </a:rPr>
                <a:t>Mealy FSM implemented in VHDL on the CPLD. A Mealy </a:t>
              </a:r>
              <a:r>
                <a:rPr lang="en-US" sz="1100" smtClean="0">
                  <a:solidFill>
                    <a:schemeClr val="bg1"/>
                  </a:solidFill>
                  <a:latin typeface="Trebuchet MS" panose="020B0603020202020204" pitchFamily="34" charset="0"/>
                </a:rPr>
                <a:t>FSM </a:t>
              </a:r>
              <a:r>
                <a:rPr lang="en-US" sz="1100" smtClean="0">
                  <a:solidFill>
                    <a:schemeClr val="bg1"/>
                  </a:solidFill>
                  <a:latin typeface="Trebuchet MS" panose="020B0603020202020204" pitchFamily="34" charset="0"/>
                </a:rPr>
                <a:t>was </a:t>
              </a:r>
              <a:r>
                <a:rPr lang="en-US" sz="1100" dirty="0" smtClean="0">
                  <a:solidFill>
                    <a:schemeClr val="bg1"/>
                  </a:solidFill>
                  <a:latin typeface="Trebuchet MS" panose="020B0603020202020204" pitchFamily="34" charset="0"/>
                </a:rPr>
                <a:t>selected due to its faster reaction to inputs. Mealy FSMs react in same clock cycle as an input, reducing communications and display delays.</a:t>
              </a:r>
            </a:p>
            <a:p>
              <a:pPr marL="171450" indent="-171450" algn="just">
                <a:buFont typeface="Arial" panose="020B0604020202020204" pitchFamily="34" charset="0"/>
                <a:buChar char="•"/>
              </a:pPr>
              <a:r>
                <a:rPr lang="en-US" sz="1100" dirty="0" smtClean="0">
                  <a:solidFill>
                    <a:schemeClr val="bg1"/>
                  </a:solidFill>
                  <a:latin typeface="Trebuchet MS" panose="020B0603020202020204" pitchFamily="34" charset="0"/>
                </a:rPr>
                <a:t>Multithreading implementation for the Python script. Serial reading, data processing, and graphing all run on separate threads in the Python script. This allows the processes to run concurrently, dramatically increasing the speed of data uploading and allowing graphing in real time.</a:t>
              </a:r>
              <a:endParaRPr lang="en-NZ" sz="1100" dirty="0" smtClean="0">
                <a:solidFill>
                  <a:schemeClr val="bg1"/>
                </a:solidFill>
                <a:latin typeface="Trebuchet MS" panose="020B0603020202020204" pitchFamily="34" charset="0"/>
              </a:endParaRPr>
            </a:p>
          </p:txBody>
        </p:sp>
      </p:grpSp>
      <p:grpSp>
        <p:nvGrpSpPr>
          <p:cNvPr id="52" name="Group 51"/>
          <p:cNvGrpSpPr/>
          <p:nvPr/>
        </p:nvGrpSpPr>
        <p:grpSpPr>
          <a:xfrm>
            <a:off x="7452490" y="6749635"/>
            <a:ext cx="2994400" cy="622808"/>
            <a:chOff x="7467600" y="6471412"/>
            <a:chExt cx="2994400" cy="622808"/>
          </a:xfrm>
        </p:grpSpPr>
        <p:sp>
          <p:nvSpPr>
            <p:cNvPr id="50" name="Rounded Rectangle 49"/>
            <p:cNvSpPr/>
            <p:nvPr/>
          </p:nvSpPr>
          <p:spPr>
            <a:xfrm>
              <a:off x="7498080" y="6471412"/>
              <a:ext cx="2963920" cy="622808"/>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51" name="TextBox 50"/>
            <p:cNvSpPr txBox="1"/>
            <p:nvPr/>
          </p:nvSpPr>
          <p:spPr>
            <a:xfrm>
              <a:off x="7467600" y="6504192"/>
              <a:ext cx="2963920" cy="507831"/>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Background image from: </a:t>
              </a:r>
              <a:r>
                <a:rPr lang="en-NZ" sz="800" dirty="0" smtClean="0">
                  <a:solidFill>
                    <a:schemeClr val="bg1"/>
                  </a:solidFill>
                  <a:latin typeface="Trebuchet MS" panose="020B0603020202020204" pitchFamily="34" charset="0"/>
                </a:rPr>
                <a:t>https://upload.wikimedia.org/wikipedia/commons/e/ef/ISS-42_New_Zealand_in_Sunglint,_large_resolution.jpg</a:t>
              </a:r>
            </a:p>
          </p:txBody>
        </p:sp>
      </p:grpSp>
    </p:spTree>
    <p:extLst>
      <p:ext uri="{BB962C8B-B14F-4D97-AF65-F5344CB8AC3E}">
        <p14:creationId xmlns:p14="http://schemas.microsoft.com/office/powerpoint/2010/main" val="1107597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0691813" cy="7559675"/>
          </a:xfrm>
          <a:prstGeom prst="rect">
            <a:avLst/>
          </a:prstGeom>
          <a:solidFill>
            <a:srgbClr val="2E4F73"/>
          </a:solidFill>
          <a:ln>
            <a:solidFill>
              <a:srgbClr val="2035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1600" dirty="0"/>
          </a:p>
        </p:txBody>
      </p:sp>
      <p:sp>
        <p:nvSpPr>
          <p:cNvPr id="6" name="TextBox 5"/>
          <p:cNvSpPr txBox="1"/>
          <p:nvPr/>
        </p:nvSpPr>
        <p:spPr>
          <a:xfrm>
            <a:off x="7513320" y="190500"/>
            <a:ext cx="2872740" cy="2585323"/>
          </a:xfrm>
          <a:prstGeom prst="rect">
            <a:avLst/>
          </a:prstGeom>
          <a:noFill/>
        </p:spPr>
        <p:txBody>
          <a:bodyPr wrap="square" rtlCol="0">
            <a:spAutoFit/>
          </a:bodyPr>
          <a:lstStyle/>
          <a:p>
            <a:r>
              <a:rPr lang="en-NZ" sz="5400" b="1" dirty="0" smtClean="0">
                <a:solidFill>
                  <a:schemeClr val="bg1"/>
                </a:solidFill>
                <a:latin typeface="Trebuchet MS" panose="020B0603020202020204" pitchFamily="34" charset="0"/>
              </a:rPr>
              <a:t>A Smart Energy Monitor</a:t>
            </a:r>
            <a:endParaRPr lang="en-NZ" sz="5400" b="1" dirty="0">
              <a:solidFill>
                <a:schemeClr val="bg1"/>
              </a:solidFill>
              <a:latin typeface="Trebuchet MS" panose="020B0603020202020204" pitchFamily="34" charset="0"/>
            </a:endParaRPr>
          </a:p>
        </p:txBody>
      </p:sp>
      <p:sp>
        <p:nvSpPr>
          <p:cNvPr id="7" name="TextBox 6"/>
          <p:cNvSpPr txBox="1"/>
          <p:nvPr/>
        </p:nvSpPr>
        <p:spPr>
          <a:xfrm>
            <a:off x="7513320" y="3086100"/>
            <a:ext cx="2872740" cy="1200329"/>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ELECTENG 209</a:t>
            </a:r>
          </a:p>
          <a:p>
            <a:pPr algn="ctr"/>
            <a:r>
              <a:rPr lang="en-NZ" sz="2400" dirty="0" smtClean="0">
                <a:solidFill>
                  <a:schemeClr val="bg1"/>
                </a:solidFill>
                <a:latin typeface="Trebuchet MS" panose="020B0603020202020204" pitchFamily="34" charset="0"/>
              </a:rPr>
              <a:t>Smart Energy Challenge</a:t>
            </a:r>
            <a:endParaRPr lang="en-NZ" sz="2400" dirty="0">
              <a:solidFill>
                <a:schemeClr val="bg1"/>
              </a:solidFill>
              <a:latin typeface="Trebuchet MS" panose="020B0603020202020204" pitchFamily="34" charset="0"/>
            </a:endParaRPr>
          </a:p>
        </p:txBody>
      </p:sp>
      <p:sp>
        <p:nvSpPr>
          <p:cNvPr id="8" name="TextBox 7"/>
          <p:cNvSpPr txBox="1"/>
          <p:nvPr/>
        </p:nvSpPr>
        <p:spPr>
          <a:xfrm>
            <a:off x="7513320" y="5227320"/>
            <a:ext cx="2872740" cy="1692771"/>
          </a:xfrm>
          <a:prstGeom prst="rect">
            <a:avLst/>
          </a:prstGeom>
          <a:noFill/>
        </p:spPr>
        <p:txBody>
          <a:bodyPr wrap="square" rtlCol="0">
            <a:spAutoFit/>
          </a:bodyPr>
          <a:lstStyle/>
          <a:p>
            <a:r>
              <a:rPr lang="en-NZ" sz="2400" b="1" dirty="0" smtClean="0">
                <a:solidFill>
                  <a:schemeClr val="bg1"/>
                </a:solidFill>
                <a:latin typeface="Trebuchet MS" panose="020B0603020202020204" pitchFamily="34" charset="0"/>
              </a:rPr>
              <a:t>Group 37</a:t>
            </a:r>
          </a:p>
          <a:p>
            <a:r>
              <a:rPr lang="en-NZ" sz="2000" dirty="0" smtClean="0">
                <a:solidFill>
                  <a:schemeClr val="bg1"/>
                </a:solidFill>
                <a:latin typeface="Trebuchet MS" panose="020B0603020202020204" pitchFamily="34" charset="0"/>
              </a:rPr>
              <a:t>James Ashworth</a:t>
            </a:r>
          </a:p>
          <a:p>
            <a:r>
              <a:rPr lang="en-NZ" sz="2000" dirty="0" smtClean="0">
                <a:solidFill>
                  <a:schemeClr val="bg1"/>
                </a:solidFill>
                <a:latin typeface="Trebuchet MS" panose="020B0603020202020204" pitchFamily="34" charset="0"/>
              </a:rPr>
              <a:t>Adil Bhayani</a:t>
            </a:r>
          </a:p>
          <a:p>
            <a:r>
              <a:rPr lang="en-NZ" sz="2000" dirty="0" smtClean="0">
                <a:solidFill>
                  <a:schemeClr val="bg1"/>
                </a:solidFill>
                <a:latin typeface="Trebuchet MS" panose="020B0603020202020204" pitchFamily="34" charset="0"/>
              </a:rPr>
              <a:t>Savi Mohan</a:t>
            </a:r>
          </a:p>
          <a:p>
            <a:r>
              <a:rPr lang="en-NZ" sz="2000" dirty="0" smtClean="0">
                <a:solidFill>
                  <a:schemeClr val="bg1"/>
                </a:solidFill>
                <a:latin typeface="Trebuchet MS" panose="020B0603020202020204" pitchFamily="34" charset="0"/>
              </a:rPr>
              <a:t>Mark Yep</a:t>
            </a:r>
            <a:endParaRPr lang="en-NZ" sz="2000" dirty="0">
              <a:solidFill>
                <a:schemeClr val="bg1"/>
              </a:solidFill>
              <a:latin typeface="Trebuchet MS" panose="020B0603020202020204" pitchFamily="34" charset="0"/>
            </a:endParaRPr>
          </a:p>
        </p:txBody>
      </p:sp>
      <p:sp>
        <p:nvSpPr>
          <p:cNvPr id="9" name="TextBox 8"/>
          <p:cNvSpPr txBox="1"/>
          <p:nvPr/>
        </p:nvSpPr>
        <p:spPr>
          <a:xfrm>
            <a:off x="312680" y="906780"/>
            <a:ext cx="2963920" cy="4662815"/>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Throughout our entire project we utilised many current frameworks and technologies. These include: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Analogue Circuit Design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LTSpice </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Altium</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Version Control System</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GitHub</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Microcontroller C</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Atmel Studio</a:t>
            </a:r>
            <a:endParaRPr lang="en-NZ" sz="1100" dirty="0">
              <a:solidFill>
                <a:schemeClr val="bg1"/>
              </a:solidFill>
              <a:latin typeface="Trebuchet MS" panose="020B0603020202020204" pitchFamily="34" charset="0"/>
            </a:endParaRP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VHDL</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Altera Quartus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Python</a:t>
            </a:r>
          </a:p>
          <a:p>
            <a:pPr marL="790910" lvl="1" indent="-171450">
              <a:buFont typeface="Arial" panose="020B0604020202020204" pitchFamily="34" charset="0"/>
              <a:buChar char="•"/>
            </a:pPr>
            <a:r>
              <a:rPr lang="en-NZ" sz="1100" dirty="0" smtClean="0">
                <a:solidFill>
                  <a:schemeClr val="bg1"/>
                </a:solidFill>
                <a:latin typeface="Trebuchet MS" panose="020B0603020202020204" pitchFamily="34" charset="0"/>
              </a:rPr>
              <a:t>RS232 serial data – pySerial library</a:t>
            </a:r>
          </a:p>
          <a:p>
            <a:pPr marL="790910" lvl="1" indent="-171450">
              <a:buFont typeface="Arial" panose="020B0604020202020204" pitchFamily="34" charset="0"/>
              <a:buChar char="•"/>
            </a:pPr>
            <a:r>
              <a:rPr lang="en-NZ" sz="1100" dirty="0" smtClean="0">
                <a:solidFill>
                  <a:schemeClr val="bg1"/>
                </a:solidFill>
                <a:latin typeface="Trebuchet MS" panose="020B0603020202020204" pitchFamily="34" charset="0"/>
              </a:rPr>
              <a:t>Real Time Graphing – matplotlib library</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 Firebase library</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JSON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App</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Studio</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dependencies</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 dependencies</a:t>
            </a:r>
          </a:p>
          <a:p>
            <a:pPr marL="790910" lvl="1" indent="-171450" algn="just">
              <a:buFont typeface="Arial" panose="020B0604020202020204" pitchFamily="34" charset="0"/>
              <a:buChar char="•"/>
            </a:pPr>
            <a:endParaRPr lang="en-NZ" sz="1100" dirty="0" smtClean="0">
              <a:solidFill>
                <a:schemeClr val="bg1"/>
              </a:solidFill>
              <a:latin typeface="Trebuchet MS" panose="020B0603020202020204" pitchFamily="34" charset="0"/>
            </a:endParaRPr>
          </a:p>
        </p:txBody>
      </p:sp>
      <p:sp>
        <p:nvSpPr>
          <p:cNvPr id="10" name="TextBox 9"/>
          <p:cNvSpPr txBox="1"/>
          <p:nvPr/>
        </p:nvSpPr>
        <p:spPr>
          <a:xfrm>
            <a:off x="312549" y="190500"/>
            <a:ext cx="2872740" cy="830997"/>
          </a:xfrm>
          <a:prstGeom prst="rect">
            <a:avLst/>
          </a:prstGeom>
          <a:noFill/>
        </p:spPr>
        <p:txBody>
          <a:bodyPr wrap="square" rtlCol="0">
            <a:spAutoFit/>
          </a:bodyPr>
          <a:lstStyle/>
          <a:p>
            <a:r>
              <a:rPr lang="en-NZ" sz="2400" dirty="0" smtClean="0">
                <a:solidFill>
                  <a:schemeClr val="bg1"/>
                </a:solidFill>
                <a:latin typeface="Trebuchet MS" panose="020B0603020202020204" pitchFamily="34" charset="0"/>
              </a:rPr>
              <a:t>Technologies and Frameworks</a:t>
            </a:r>
            <a:endParaRPr lang="en-NZ" sz="2000" dirty="0">
              <a:solidFill>
                <a:schemeClr val="bg1"/>
              </a:solidFill>
              <a:latin typeface="Trebuchet MS" panose="020B0603020202020204" pitchFamily="34" charset="0"/>
            </a:endParaRPr>
          </a:p>
        </p:txBody>
      </p:sp>
      <p:sp>
        <p:nvSpPr>
          <p:cNvPr id="11" name="TextBox 10"/>
          <p:cNvSpPr txBox="1"/>
          <p:nvPr/>
        </p:nvSpPr>
        <p:spPr>
          <a:xfrm>
            <a:off x="312549" y="5870376"/>
            <a:ext cx="2872740" cy="1015663"/>
          </a:xfrm>
          <a:prstGeom prst="rect">
            <a:avLst/>
          </a:prstGeom>
          <a:noFill/>
        </p:spPr>
        <p:txBody>
          <a:bodyPr wrap="square" rtlCol="0">
            <a:spAutoFit/>
          </a:bodyPr>
          <a:lstStyle/>
          <a:p>
            <a:r>
              <a:rPr lang="en-NZ" sz="2400" dirty="0" smtClean="0">
                <a:solidFill>
                  <a:schemeClr val="bg1"/>
                </a:solidFill>
                <a:latin typeface="Trebuchet MS" panose="020B0603020202020204" pitchFamily="34" charset="0"/>
              </a:rPr>
              <a:t>With thanks to:</a:t>
            </a:r>
          </a:p>
          <a:p>
            <a:r>
              <a:rPr lang="en-NZ" dirty="0">
                <a:solidFill>
                  <a:schemeClr val="bg1"/>
                </a:solidFill>
                <a:latin typeface="Trebuchet MS" panose="020B0603020202020204" pitchFamily="34" charset="0"/>
              </a:rPr>
              <a:t>Muhammad </a:t>
            </a:r>
            <a:r>
              <a:rPr lang="en-NZ" dirty="0" smtClean="0">
                <a:solidFill>
                  <a:schemeClr val="bg1"/>
                </a:solidFill>
                <a:latin typeface="Trebuchet MS" panose="020B0603020202020204" pitchFamily="34" charset="0"/>
              </a:rPr>
              <a:t>Nadeem</a:t>
            </a:r>
          </a:p>
          <a:p>
            <a:r>
              <a:rPr lang="en-NZ" dirty="0" smtClean="0">
                <a:solidFill>
                  <a:schemeClr val="bg1"/>
                </a:solidFill>
                <a:latin typeface="Trebuchet MS" panose="020B0603020202020204" pitchFamily="34" charset="0"/>
              </a:rPr>
              <a:t>Duleepa Thrimawithana</a:t>
            </a:r>
          </a:p>
        </p:txBody>
      </p:sp>
      <p:pic>
        <p:nvPicPr>
          <p:cNvPr id="12" name="Picture 11"/>
          <p:cNvPicPr>
            <a:picLocks noChangeAspect="1"/>
          </p:cNvPicPr>
          <p:nvPr/>
        </p:nvPicPr>
        <p:blipFill>
          <a:blip r:embed="rId2"/>
          <a:stretch>
            <a:fillRect/>
          </a:stretch>
        </p:blipFill>
        <p:spPr>
          <a:xfrm>
            <a:off x="789628" y="6850002"/>
            <a:ext cx="1918582" cy="673636"/>
          </a:xfrm>
          <a:prstGeom prst="rect">
            <a:avLst/>
          </a:prstGeom>
        </p:spPr>
      </p:pic>
      <p:pic>
        <p:nvPicPr>
          <p:cNvPr id="13" name="Picture 12"/>
          <p:cNvPicPr>
            <a:picLocks noChangeAspect="1"/>
          </p:cNvPicPr>
          <p:nvPr/>
        </p:nvPicPr>
        <p:blipFill rotWithShape="1">
          <a:blip r:embed="rId3"/>
          <a:srcRect r="11798"/>
          <a:stretch/>
        </p:blipFill>
        <p:spPr>
          <a:xfrm flipV="1">
            <a:off x="3729910" y="190500"/>
            <a:ext cx="3232589" cy="1950720"/>
          </a:xfrm>
          <a:prstGeom prst="rect">
            <a:avLst/>
          </a:prstGeom>
        </p:spPr>
      </p:pic>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94832" y="2270760"/>
            <a:ext cx="2902148" cy="5159375"/>
          </a:xfrm>
          <a:prstGeom prst="rect">
            <a:avLst/>
          </a:prstGeom>
        </p:spPr>
      </p:pic>
    </p:spTree>
    <p:extLst>
      <p:ext uri="{BB962C8B-B14F-4D97-AF65-F5344CB8AC3E}">
        <p14:creationId xmlns:p14="http://schemas.microsoft.com/office/powerpoint/2010/main" val="50347575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172</TotalTime>
  <Words>625</Words>
  <Application>Microsoft Office PowerPoint</Application>
  <PresentationFormat>Custom</PresentationFormat>
  <Paragraphs>60</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Trebuchet MS</vt:lpstr>
      <vt:lpstr>Office Theme</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Yep</dc:creator>
  <cp:lastModifiedBy>Mark Yep</cp:lastModifiedBy>
  <cp:revision>14</cp:revision>
  <dcterms:created xsi:type="dcterms:W3CDTF">2016-10-22T01:04:37Z</dcterms:created>
  <dcterms:modified xsi:type="dcterms:W3CDTF">2016-10-23T06:19:22Z</dcterms:modified>
</cp:coreProperties>
</file>

<file path=docProps/thumbnail.jpeg>
</file>